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Roboto"/>
      <p:regular r:id="rId49"/>
      <p:bold r:id="rId50"/>
      <p:italic r:id="rId51"/>
      <p:boldItalic r:id="rId52"/>
    </p:embeddedFont>
    <p:embeddedFont>
      <p:font typeface="Nunito Sans Black"/>
      <p:bold r:id="rId53"/>
      <p:boldItalic r:id="rId54"/>
    </p:embeddedFont>
    <p:embeddedFont>
      <p:font typeface="Nunito Sans SemiBold"/>
      <p:regular r:id="rId55"/>
      <p:bold r:id="rId56"/>
      <p:italic r:id="rId57"/>
      <p:boldItalic r:id="rId58"/>
    </p:embeddedFont>
    <p:embeddedFont>
      <p:font typeface="Nunito Sans ExtraBold"/>
      <p:bold r:id="rId59"/>
      <p:boldItalic r:id="rId60"/>
    </p:embeddedFont>
    <p:embeddedFont>
      <p:font typeface="Nunito Sans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NunitoSans-bold.fntdata"/><Relationship Id="rId61" Type="http://schemas.openxmlformats.org/officeDocument/2006/relationships/font" Target="fonts/NunitoSans-regular.fntdata"/><Relationship Id="rId20" Type="http://schemas.openxmlformats.org/officeDocument/2006/relationships/slide" Target="slides/slide15.xml"/><Relationship Id="rId64" Type="http://schemas.openxmlformats.org/officeDocument/2006/relationships/font" Target="fonts/NunitoSans-boldItalic.fntdata"/><Relationship Id="rId63" Type="http://schemas.openxmlformats.org/officeDocument/2006/relationships/font" Target="fonts/Nunito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NunitoSansExtraBold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NunitoSansBlack-bold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6.xml"/><Relationship Id="rId55" Type="http://schemas.openxmlformats.org/officeDocument/2006/relationships/font" Target="fonts/NunitoSansSemiBold-regular.fntdata"/><Relationship Id="rId10" Type="http://schemas.openxmlformats.org/officeDocument/2006/relationships/slide" Target="slides/slide5.xml"/><Relationship Id="rId54" Type="http://schemas.openxmlformats.org/officeDocument/2006/relationships/font" Target="fonts/NunitoSansBlack-boldItalic.fntdata"/><Relationship Id="rId13" Type="http://schemas.openxmlformats.org/officeDocument/2006/relationships/slide" Target="slides/slide8.xml"/><Relationship Id="rId57" Type="http://schemas.openxmlformats.org/officeDocument/2006/relationships/font" Target="fonts/NunitoSansSemiBold-italic.fntdata"/><Relationship Id="rId12" Type="http://schemas.openxmlformats.org/officeDocument/2006/relationships/slide" Target="slides/slide7.xml"/><Relationship Id="rId56" Type="http://schemas.openxmlformats.org/officeDocument/2006/relationships/font" Target="fonts/NunitoSansSemiBold-bold.fntdata"/><Relationship Id="rId15" Type="http://schemas.openxmlformats.org/officeDocument/2006/relationships/slide" Target="slides/slide10.xml"/><Relationship Id="rId59" Type="http://schemas.openxmlformats.org/officeDocument/2006/relationships/font" Target="fonts/NunitoSansExtraBold-bold.fntdata"/><Relationship Id="rId14" Type="http://schemas.openxmlformats.org/officeDocument/2006/relationships/slide" Target="slides/slide9.xml"/><Relationship Id="rId58" Type="http://schemas.openxmlformats.org/officeDocument/2006/relationships/font" Target="fonts/NunitoSansSemiBol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cond-mat/0008064.pdf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cond-mat/0008064.pdf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1012.0206.pdf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4ab0f733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4ab0f733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4ab0f733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4ab0f733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4a3220ad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4a3220ad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Bow-Tie Structure of the Web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IN: Raw data - index of pages and links from one of the largest commercial search engines at the time, AltaVista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SCC: Giant </a:t>
            </a:r>
            <a:r>
              <a:rPr lang="en"/>
              <a:t>strongly</a:t>
            </a:r>
            <a:r>
              <a:rPr lang="en"/>
              <a:t> connected component. Many starting page websites that have links pointing to other similar websites. Undirected.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OUT: Pages that don’t link back to the SCC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Tendrils: Hanging off IN and OUT are TENDRILS containing nodes that are reachable from portions of IN, or that can reach portions of OUT, without passage through SCC.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 Broder et al. (2000)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structure in the Web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4a3220ad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4a3220ad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Connections can only run between nodes of network A to network B, not within network A or B.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T. Zhou, J. Ren, M. Medo and Y. Zhang (2007)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Bipartite network projection and personal recommendation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4a3220ad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4a3220ad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J. Gao et al. (2011)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Networks formed from interdependent networks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Center network typically a SCC giant component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Peripheral networks are only dependent on central network, not on each other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4a3220ad3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4a3220ad3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Spatial interdependence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4a3220ad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4a3220ad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S. Poldena et al. (2015)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multi-layer network nature of systemic risk and its implications for the costs of financial crises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demonstrate exposure between banks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4a3220ad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4a3220ad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 of data flow only forward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4a3220ad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4a3220ad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4a3220ad3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4a3220ad3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4ab0f733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64ab0f733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4a3220ad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4a3220ad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Quantity of risk is more here, but since both parties have skin in the game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pose </a:t>
            </a:r>
            <a:r>
              <a:rPr b="1" lang="en"/>
              <a:t>sanctions</a:t>
            </a:r>
            <a:r>
              <a:rPr lang="en"/>
              <a:t> on each other, thus bringing in some mechanism for accountability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4a3220ad3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4a3220ad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Three types of loopless NON composed of five coupled networks. The </a:t>
            </a:r>
            <a:r>
              <a:rPr b="1"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dark node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represents the </a:t>
            </a:r>
            <a:r>
              <a:rPr b="1"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origin network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on which failures initially occur.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Chain: Sequential failure propagation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Star: Failure explosion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Tree: Generational transfer of failure 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4ab0f733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4ab0f733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4ab0f733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4ab0f733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Load transfer → Improves error tolerance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4ab0f733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4ab0f733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Redundancy → Improves attack survivability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4ab0f733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4ab0f733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to avoid cascading failures: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Load transfer → Improves error tolerance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Fail gracefully → Improves network fragmentation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Redundancy → Improves attack survivability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4a3220ad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4a3220ad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4a3220ad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4a3220ad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spread in a complex network. Gossip protocol, same for epidemics/virus spreading.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Corrupt</a:t>
            </a:r>
            <a:r>
              <a:rPr lang="en"/>
              <a:t> </a:t>
            </a:r>
            <a:r>
              <a:rPr lang="en"/>
              <a:t>information</a:t>
            </a:r>
            <a:r>
              <a:rPr lang="en"/>
              <a:t> can pass this way too.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4a3220ad3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4a3220ad3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Formation of a scale free network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4ab0f733c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4ab0f733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4a3220ad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4a3220ad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 of defi.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Programmable money, but at the end of the day we’re really building a system of many interconnected, and sometimes interdependent networks. So I define Defi as a network of networks.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4ab0f733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4ab0f733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4a3220ad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4a3220ad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4a3220ad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4a3220ad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4a3220ad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4a3220ad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https://arxiv.org/pdf/cond-mat/0008064.pdf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R. Albert, H. Jeong, A.L. Barabasi, Error and attack tolerance of complex networks, 2000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4a3220ad3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4a3220ad3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4a3220ad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4a3220ad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4a3220ad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4a3220ad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https://arxiv.org/pdf/cond-mat/0008064.pdf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R. Albert, H. Jeong, A.L. Barabási  (2000)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Error and attack tolerance of complex networks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4a3220ad3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4a3220ad3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4a3220ad3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4a3220ad3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4a3220ad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4a3220ad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increases as coupling is introduced: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https://arxiv.org/pdf/1012.0206.pdf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S. Havlin, N. A. M. Araujo (2010)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Catastrophic Cascade of Failures in Interdependent Networks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4a3220a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4a3220a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Japan rail network &amp; electricity network are unidirectionally dependent.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Multi-plex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</a:t>
            </a:r>
            <a:r>
              <a:rPr lang="en"/>
              <a:t> there were no fail-safes, if the power transmission node in Kansai (highly central) failed, then the rail network wouldn’t be able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4a3220ad3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4a3220ad3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4a3220ad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4a3220ad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The grey lines represent different realizations. The squares represent the average over all realizations. 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4ab0f733c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4ab0f733c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4ab0f733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4ab0f733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4ab0f733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4ab0f733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4ab0f733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4ab0f733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4a3220ad3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4a3220ad3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distribution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No. of nodes vs. degree on a log-log scale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4ab0f733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4ab0f733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4ab0f733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4ab0f733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Vary control parameter and suddenly, the system bifurcates.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Eg. of bifurcation - brain on psychoactive substances. Cyclical switches appear (hopf bifurcation)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Eg. of elasticity: Epidemic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Eg. of fault tolerance: low dependency network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3.jpg"/><Relationship Id="rId6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mailto:shruti.appiah@gmail.com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arxiv.org/pdf/1603.07257.pdf" TargetMode="External"/><Relationship Id="rId4" Type="http://schemas.openxmlformats.org/officeDocument/2006/relationships/hyperlink" Target="https://arxiv.org/pdf/1012.0206.pdf" TargetMode="External"/><Relationship Id="rId5" Type="http://schemas.openxmlformats.org/officeDocument/2006/relationships/hyperlink" Target="https://www.researchgate.net/publication/253942636_Networks_formed_by_interdependent_networks" TargetMode="External"/><Relationship Id="rId6" Type="http://schemas.openxmlformats.org/officeDocument/2006/relationships/hyperlink" Target="https://arxiv.org/pdf/cond-mat/0008064.pdf" TargetMode="External"/><Relationship Id="rId7" Type="http://schemas.openxmlformats.org/officeDocument/2006/relationships/hyperlink" Target="https://link.springer.com/content/pdf/10.1007%2F978-3-319-20591-5_8.pdf" TargetMode="External"/><Relationship Id="rId8" Type="http://schemas.openxmlformats.org/officeDocument/2006/relationships/hyperlink" Target="https://medium.com/coinmonks/defi-what-it-is-and-isnt-part-1-f7d7e7afee16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126" y="286425"/>
            <a:ext cx="5989740" cy="472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ctrTitle"/>
          </p:nvPr>
        </p:nvSpPr>
        <p:spPr>
          <a:xfrm>
            <a:off x="311708" y="2967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D0046"/>
                </a:solidFill>
                <a:latin typeface="Nunito Sans"/>
                <a:ea typeface="Nunito Sans"/>
                <a:cs typeface="Nunito Sans"/>
                <a:sym typeface="Nunito Sans"/>
              </a:rPr>
              <a:t>3</a:t>
            </a:r>
            <a:endParaRPr>
              <a:solidFill>
                <a:srgbClr val="CD004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9" name="Google Shape;119;p22"/>
          <p:cNvSpPr txBox="1"/>
          <p:nvPr>
            <p:ph idx="1" type="subTitle"/>
          </p:nvPr>
        </p:nvSpPr>
        <p:spPr>
          <a:xfrm>
            <a:off x="1778700" y="2349350"/>
            <a:ext cx="558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949A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Network of Networks</a:t>
            </a:r>
            <a:endParaRPr>
              <a:solidFill>
                <a:srgbClr val="01949A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01949A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Network of Networks</a:t>
            </a:r>
            <a:endParaRPr i="1" sz="3600">
              <a:solidFill>
                <a:srgbClr val="01949A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401250" y="1509800"/>
            <a:ext cx="8520600" cy="29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D0046"/>
              </a:buClr>
              <a:buSzPts val="1800"/>
              <a:buFont typeface="Nunito Sans"/>
              <a:buChar char="●"/>
            </a:pPr>
            <a:r>
              <a:rPr i="1" lang="en">
                <a:solidFill>
                  <a:srgbClr val="CD0046"/>
                </a:solidFill>
                <a:latin typeface="Nunito Sans"/>
                <a:ea typeface="Nunito Sans"/>
                <a:cs typeface="Nunito Sans"/>
                <a:sym typeface="Nunito Sans"/>
              </a:rPr>
              <a:t>Topology</a:t>
            </a:r>
            <a:endParaRPr i="1">
              <a:solidFill>
                <a:srgbClr val="CD0046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D0046"/>
              </a:buClr>
              <a:buSzPts val="1800"/>
              <a:buFont typeface="Nunito Sans"/>
              <a:buChar char="●"/>
            </a:pPr>
            <a:r>
              <a:rPr i="1" lang="en">
                <a:solidFill>
                  <a:srgbClr val="CD0046"/>
                </a:solidFill>
                <a:latin typeface="Nunito Sans"/>
                <a:ea typeface="Nunito Sans"/>
                <a:cs typeface="Nunito Sans"/>
                <a:sym typeface="Nunito Sans"/>
              </a:rPr>
              <a:t>Layers</a:t>
            </a:r>
            <a:endParaRPr i="1">
              <a:solidFill>
                <a:srgbClr val="CD0046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D0046"/>
              </a:buClr>
              <a:buSzPts val="1800"/>
              <a:buFont typeface="Nunito Sans"/>
              <a:buChar char="●"/>
            </a:pPr>
            <a:r>
              <a:rPr i="1" lang="en">
                <a:solidFill>
                  <a:srgbClr val="CD0046"/>
                </a:solidFill>
                <a:latin typeface="Nunito Sans"/>
                <a:ea typeface="Nunito Sans"/>
                <a:cs typeface="Nunito Sans"/>
                <a:sym typeface="Nunito Sans"/>
              </a:rPr>
              <a:t>Feedback</a:t>
            </a:r>
            <a:endParaRPr i="1">
              <a:solidFill>
                <a:srgbClr val="CD0046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D0046"/>
              </a:buClr>
              <a:buSzPts val="1800"/>
              <a:buFont typeface="Nunito Sans"/>
              <a:buChar char="●"/>
            </a:pPr>
            <a:r>
              <a:rPr i="1" lang="en">
                <a:solidFill>
                  <a:srgbClr val="CD0046"/>
                </a:solidFill>
                <a:latin typeface="Nunito Sans"/>
                <a:ea typeface="Nunito Sans"/>
                <a:cs typeface="Nunito Sans"/>
                <a:sym typeface="Nunito Sans"/>
              </a:rPr>
              <a:t>Direction of dependency</a:t>
            </a:r>
            <a:endParaRPr i="1">
              <a:solidFill>
                <a:srgbClr val="CD0046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D0046"/>
              </a:buClr>
              <a:buSzPts val="1800"/>
              <a:buFont typeface="Nunito Sans"/>
              <a:buChar char="●"/>
            </a:pPr>
            <a:r>
              <a:rPr i="1" lang="en">
                <a:solidFill>
                  <a:srgbClr val="CD0046"/>
                </a:solidFill>
                <a:latin typeface="Nunito Sans"/>
                <a:ea typeface="Nunito Sans"/>
                <a:cs typeface="Nunito Sans"/>
                <a:sym typeface="Nunito Sans"/>
              </a:rPr>
              <a:t>Structure of dependency</a:t>
            </a:r>
            <a:endParaRPr i="1">
              <a:solidFill>
                <a:srgbClr val="CD0046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 txBox="1"/>
          <p:nvPr/>
        </p:nvSpPr>
        <p:spPr>
          <a:xfrm>
            <a:off x="6998750" y="4486575"/>
            <a:ext cx="200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Shruti Appiah</a:t>
            </a:r>
            <a:endParaRPr b="1" i="1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Telegram: @shrutiappiah1</a:t>
            </a:r>
            <a:endParaRPr i="1" sz="1200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D0046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Topology </a:t>
            </a:r>
            <a:endParaRPr>
              <a:solidFill>
                <a:srgbClr val="CD0046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949A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Bowtie</a:t>
            </a:r>
            <a:endParaRPr>
              <a:solidFill>
                <a:srgbClr val="01949A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199" y="779175"/>
            <a:ext cx="5255624" cy="405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/>
        </p:nvSpPr>
        <p:spPr>
          <a:xfrm>
            <a:off x="193875" y="4584675"/>
            <a:ext cx="38877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A. Broder et al. (2000)</a:t>
            </a:r>
            <a:endParaRPr sz="11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Graph structure in the Web</a:t>
            </a:r>
            <a:endParaRPr sz="11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6998750" y="4486575"/>
            <a:ext cx="200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Shruti Appiah</a:t>
            </a:r>
            <a:endParaRPr b="1" i="1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Telegram: @shrutiappiah1</a:t>
            </a:r>
            <a:endParaRPr i="1" sz="1200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317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D0046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Topology</a:t>
            </a:r>
            <a:endParaRPr>
              <a:solidFill>
                <a:srgbClr val="CD0046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949A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Bipartite</a:t>
            </a:r>
            <a:endParaRPr>
              <a:solidFill>
                <a:srgbClr val="01949A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200" y="966900"/>
            <a:ext cx="5066752" cy="320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/>
        </p:nvSpPr>
        <p:spPr>
          <a:xfrm>
            <a:off x="193875" y="4584675"/>
            <a:ext cx="38877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999999"/>
                </a:solidFill>
              </a:rPr>
              <a:t>T. Zhou, et al. (2007)</a:t>
            </a:r>
            <a:endParaRPr sz="11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999999"/>
                </a:solidFill>
              </a:rPr>
              <a:t>Bipartite network projection and personal recommendation</a:t>
            </a:r>
            <a:endParaRPr sz="11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6998750" y="4486575"/>
            <a:ext cx="200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Shruti Appiah</a:t>
            </a:r>
            <a:endParaRPr b="1" i="1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Telegram: @shrutiappiah1</a:t>
            </a:r>
            <a:endParaRPr i="1" sz="1200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CD0046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Topology</a:t>
            </a:r>
            <a:endParaRPr i="1">
              <a:solidFill>
                <a:srgbClr val="CD0046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1949A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Hub &amp; Spoke</a:t>
            </a:r>
            <a:endParaRPr i="1">
              <a:solidFill>
                <a:srgbClr val="01949A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875" y="636725"/>
            <a:ext cx="4185550" cy="36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193875" y="4584675"/>
            <a:ext cx="32160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J. Gao, et al. (2011)</a:t>
            </a:r>
            <a:endParaRPr sz="11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Networks formed from interdependent networks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6998750" y="4486575"/>
            <a:ext cx="200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Shruti Appiah</a:t>
            </a:r>
            <a:endParaRPr b="1" i="1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Telegram: @shrutiappiah1</a:t>
            </a:r>
            <a:endParaRPr i="1" sz="1200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CD0046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Layers</a:t>
            </a:r>
            <a:endParaRPr i="1">
              <a:solidFill>
                <a:srgbClr val="CD0046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1949A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Single layer networks</a:t>
            </a:r>
            <a:endParaRPr i="1">
              <a:solidFill>
                <a:srgbClr val="01949A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325" y="1035636"/>
            <a:ext cx="4257824" cy="328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/>
        </p:nvSpPr>
        <p:spPr>
          <a:xfrm>
            <a:off x="6998750" y="4486575"/>
            <a:ext cx="200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Shruti Appiah</a:t>
            </a:r>
            <a:endParaRPr b="1" i="1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Telegram: @shrutiappiah1</a:t>
            </a:r>
            <a:endParaRPr i="1" sz="1200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292625"/>
            <a:ext cx="8520600" cy="17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CD0046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Layers</a:t>
            </a:r>
            <a:endParaRPr i="1">
              <a:solidFill>
                <a:srgbClr val="CD0046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1949A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Multi-layered networks</a:t>
            </a:r>
            <a:endParaRPr i="1">
              <a:solidFill>
                <a:srgbClr val="01949A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800" y="61375"/>
            <a:ext cx="2634953" cy="502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/>
          <p:nvPr/>
        </p:nvSpPr>
        <p:spPr>
          <a:xfrm>
            <a:off x="6998750" y="4486575"/>
            <a:ext cx="200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Shruti Appiah</a:t>
            </a:r>
            <a:endParaRPr b="1" i="1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Telegram: @shrutiappiah1</a:t>
            </a:r>
            <a:endParaRPr i="1" sz="1200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193875" y="4431125"/>
            <a:ext cx="3388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999999"/>
                </a:solidFill>
              </a:rPr>
              <a:t>S. Poldena et al. (2015) </a:t>
            </a:r>
            <a:endParaRPr sz="11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999999"/>
                </a:solidFill>
              </a:rPr>
              <a:t>The multi-layer network nature of systemic risk and its implications for the costs of financial crises</a:t>
            </a:r>
            <a:endParaRPr sz="11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445025"/>
            <a:ext cx="28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CD0046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Feedback </a:t>
            </a:r>
            <a:endParaRPr i="1">
              <a:solidFill>
                <a:srgbClr val="CD0046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1949A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Loopless</a:t>
            </a:r>
            <a:endParaRPr i="1">
              <a:solidFill>
                <a:srgbClr val="01949A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11700" y="2220700"/>
            <a:ext cx="8520600" cy="24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Feedforward neural networks</a:t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826" y="860125"/>
            <a:ext cx="5341474" cy="374685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/>
        </p:nvSpPr>
        <p:spPr>
          <a:xfrm>
            <a:off x="6691675" y="4486575"/>
            <a:ext cx="200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Shruti Appiah</a:t>
            </a:r>
            <a:endParaRPr b="1" i="1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Telegram: @shrutiappiah1</a:t>
            </a:r>
            <a:endParaRPr i="1" sz="1200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311700" y="2195100"/>
            <a:ext cx="8520600" cy="19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Recurrent</a:t>
            </a: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 neural networks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076" y="847225"/>
            <a:ext cx="5869926" cy="356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445025"/>
            <a:ext cx="28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CD0046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Feedback </a:t>
            </a:r>
            <a:endParaRPr i="1">
              <a:solidFill>
                <a:srgbClr val="CD0046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1949A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Loopless</a:t>
            </a:r>
            <a:endParaRPr i="1">
              <a:solidFill>
                <a:srgbClr val="01949A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81" name="Google Shape;181;p30"/>
          <p:cNvSpPr txBox="1"/>
          <p:nvPr/>
        </p:nvSpPr>
        <p:spPr>
          <a:xfrm>
            <a:off x="6998750" y="4486575"/>
            <a:ext cx="200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Shruti Appiah</a:t>
            </a:r>
            <a:endParaRPr b="1" i="1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Telegram: @shrutiappiah1</a:t>
            </a:r>
            <a:endParaRPr i="1" sz="1200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CD0046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Direction of dependency</a:t>
            </a:r>
            <a:endParaRPr i="1">
              <a:solidFill>
                <a:srgbClr val="CD0046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1949A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Unidirectional</a:t>
            </a:r>
            <a:endParaRPr i="1">
              <a:solidFill>
                <a:srgbClr val="01949A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676" y="1953798"/>
            <a:ext cx="6174651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1"/>
          <p:cNvSpPr txBox="1"/>
          <p:nvPr/>
        </p:nvSpPr>
        <p:spPr>
          <a:xfrm>
            <a:off x="6998750" y="4486575"/>
            <a:ext cx="200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Shruti Appiah</a:t>
            </a:r>
            <a:endParaRPr b="1" i="1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Telegram: @shrutiappiah1</a:t>
            </a:r>
            <a:endParaRPr i="1" sz="1200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494" y="0"/>
            <a:ext cx="411351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152" y="2147323"/>
            <a:ext cx="3803350" cy="27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6525" y="337513"/>
            <a:ext cx="1715474" cy="171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150" y="368925"/>
            <a:ext cx="1652649" cy="165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936" y="1770722"/>
            <a:ext cx="6026127" cy="1666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038" y="1908725"/>
            <a:ext cx="6233927" cy="194099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CD0046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Direction of dependency</a:t>
            </a:r>
            <a:endParaRPr i="1">
              <a:solidFill>
                <a:srgbClr val="CD0046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1949A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</a:t>
            </a:r>
            <a:r>
              <a:rPr i="1" lang="en">
                <a:solidFill>
                  <a:srgbClr val="01949A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idirectional</a:t>
            </a:r>
            <a:endParaRPr i="1">
              <a:solidFill>
                <a:srgbClr val="01949A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2"/>
          <p:cNvSpPr txBox="1"/>
          <p:nvPr/>
        </p:nvSpPr>
        <p:spPr>
          <a:xfrm>
            <a:off x="6998750" y="4486575"/>
            <a:ext cx="200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Shruti Appiah</a:t>
            </a:r>
            <a:endParaRPr b="1" i="1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Telegram: @shrutiappiah1</a:t>
            </a:r>
            <a:endParaRPr i="1" sz="1200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CD0046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rPr>
              <a:t>Structure of dependency</a:t>
            </a:r>
            <a:endParaRPr i="1">
              <a:solidFill>
                <a:srgbClr val="CD0046"/>
              </a:solidFill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907575"/>
            <a:ext cx="609600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/>
          <p:cNvSpPr txBox="1"/>
          <p:nvPr/>
        </p:nvSpPr>
        <p:spPr>
          <a:xfrm>
            <a:off x="193875" y="4584675"/>
            <a:ext cx="32160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J. Gao, et al. (2011)</a:t>
            </a:r>
            <a:endParaRPr sz="11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Networks formed from interdependent networks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204" name="Google Shape;204;p33"/>
          <p:cNvSpPr txBox="1"/>
          <p:nvPr/>
        </p:nvSpPr>
        <p:spPr>
          <a:xfrm>
            <a:off x="6998750" y="4486575"/>
            <a:ext cx="200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Shruti Appiah</a:t>
            </a:r>
            <a:endParaRPr b="1" i="1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Telegram: @shrutiappiah1</a:t>
            </a:r>
            <a:endParaRPr i="1" sz="1200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ctrTitle"/>
          </p:nvPr>
        </p:nvSpPr>
        <p:spPr>
          <a:xfrm>
            <a:off x="311708" y="2967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D0046"/>
                </a:solidFill>
                <a:latin typeface="Nunito Sans"/>
                <a:ea typeface="Nunito Sans"/>
                <a:cs typeface="Nunito Sans"/>
                <a:sym typeface="Nunito Sans"/>
              </a:rPr>
              <a:t>4</a:t>
            </a:r>
            <a:endParaRPr>
              <a:solidFill>
                <a:srgbClr val="CD004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0" name="Google Shape;210;p34"/>
          <p:cNvSpPr txBox="1"/>
          <p:nvPr>
            <p:ph idx="1" type="subTitle"/>
          </p:nvPr>
        </p:nvSpPr>
        <p:spPr>
          <a:xfrm>
            <a:off x="1778700" y="2349350"/>
            <a:ext cx="558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949A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Resilience in </a:t>
            </a:r>
            <a:endParaRPr>
              <a:solidFill>
                <a:srgbClr val="01949A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949A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Network of Networks</a:t>
            </a:r>
            <a:endParaRPr>
              <a:solidFill>
                <a:srgbClr val="01949A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1949A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Error tolerance</a:t>
            </a:r>
            <a:endParaRPr i="1">
              <a:solidFill>
                <a:srgbClr val="01949A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216" name="Google Shape;21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How intact the diameter of the network stays when a small fraction </a:t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of nodes are removed</a:t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D0046"/>
                </a:solidFill>
                <a:latin typeface="Nunito Sans"/>
                <a:ea typeface="Nunito Sans"/>
                <a:cs typeface="Nunito Sans"/>
                <a:sym typeface="Nunito Sans"/>
              </a:rPr>
              <a:t>Random Networks</a:t>
            </a:r>
            <a:endParaRPr b="1">
              <a:solidFill>
                <a:srgbClr val="CD0046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Low</a:t>
            </a:r>
            <a:endParaRPr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D0046"/>
                </a:solidFill>
                <a:latin typeface="Nunito Sans"/>
                <a:ea typeface="Nunito Sans"/>
                <a:cs typeface="Nunito Sans"/>
                <a:sym typeface="Nunito Sans"/>
              </a:rPr>
              <a:t>Scale-free Networks</a:t>
            </a:r>
            <a:endParaRPr b="1">
              <a:solidFill>
                <a:srgbClr val="CD0046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High</a:t>
            </a:r>
            <a:endParaRPr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217" name="Google Shape;217;p35"/>
          <p:cNvSpPr txBox="1"/>
          <p:nvPr/>
        </p:nvSpPr>
        <p:spPr>
          <a:xfrm>
            <a:off x="6998750" y="4486575"/>
            <a:ext cx="200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Shruti Appiah</a:t>
            </a:r>
            <a:endParaRPr b="1" i="1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Telegram: @shrutiappiah1</a:t>
            </a:r>
            <a:endParaRPr i="1" sz="1200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1949A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Network fragmentation</a:t>
            </a:r>
            <a:endParaRPr i="1">
              <a:solidFill>
                <a:srgbClr val="01949A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Clusters of nodes get separated from the main network as nodes are removed</a:t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D0046"/>
                </a:solidFill>
                <a:latin typeface="Nunito Sans"/>
                <a:ea typeface="Nunito Sans"/>
                <a:cs typeface="Nunito Sans"/>
                <a:sym typeface="Nunito Sans"/>
              </a:rPr>
              <a:t>Random Networks</a:t>
            </a:r>
            <a:endParaRPr b="1">
              <a:solidFill>
                <a:srgbClr val="CD0046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High</a:t>
            </a:r>
            <a:endParaRPr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D0046"/>
                </a:solidFill>
                <a:latin typeface="Nunito Sans"/>
                <a:ea typeface="Nunito Sans"/>
                <a:cs typeface="Nunito Sans"/>
                <a:sym typeface="Nunito Sans"/>
              </a:rPr>
              <a:t>Scale-free Networks</a:t>
            </a:r>
            <a:endParaRPr b="1">
              <a:solidFill>
                <a:srgbClr val="CD0046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Low</a:t>
            </a:r>
            <a:endParaRPr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224" name="Google Shape;224;p36"/>
          <p:cNvSpPr txBox="1"/>
          <p:nvPr/>
        </p:nvSpPr>
        <p:spPr>
          <a:xfrm>
            <a:off x="6998750" y="4486575"/>
            <a:ext cx="200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Shruti Appiah</a:t>
            </a:r>
            <a:endParaRPr b="1" i="1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Telegram: @shrutiappiah1</a:t>
            </a:r>
            <a:endParaRPr i="1" sz="1200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1949A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Attack survivability</a:t>
            </a:r>
            <a:endParaRPr i="1">
              <a:solidFill>
                <a:srgbClr val="01949A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230" name="Google Shape;23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Informed agent deliberately tries to damage network by taking down highest degree nodes</a:t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D0046"/>
                </a:solidFill>
                <a:latin typeface="Nunito Sans"/>
                <a:ea typeface="Nunito Sans"/>
                <a:cs typeface="Nunito Sans"/>
                <a:sym typeface="Nunito Sans"/>
              </a:rPr>
              <a:t>Random Networks</a:t>
            </a:r>
            <a:endParaRPr b="1">
              <a:solidFill>
                <a:srgbClr val="CD0046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High</a:t>
            </a:r>
            <a:endParaRPr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D0046"/>
                </a:solidFill>
                <a:latin typeface="Nunito Sans"/>
                <a:ea typeface="Nunito Sans"/>
                <a:cs typeface="Nunito Sans"/>
                <a:sym typeface="Nunito Sans"/>
              </a:rPr>
              <a:t>Scale-free Networks</a:t>
            </a:r>
            <a:endParaRPr b="1">
              <a:solidFill>
                <a:srgbClr val="CD0046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Low</a:t>
            </a:r>
            <a:endParaRPr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231" name="Google Shape;231;p37"/>
          <p:cNvSpPr txBox="1"/>
          <p:nvPr/>
        </p:nvSpPr>
        <p:spPr>
          <a:xfrm>
            <a:off x="6998750" y="4486575"/>
            <a:ext cx="200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Shruti Appiah</a:t>
            </a:r>
            <a:endParaRPr b="1" i="1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Telegram: @shrutiappiah1</a:t>
            </a:r>
            <a:endParaRPr i="1" sz="1200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>
            <p:ph type="title"/>
          </p:nvPr>
        </p:nvSpPr>
        <p:spPr>
          <a:xfrm>
            <a:off x="311700" y="20869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CD0046"/>
                </a:solidFill>
                <a:latin typeface="Nunito Sans"/>
                <a:ea typeface="Nunito Sans"/>
                <a:cs typeface="Nunito Sans"/>
                <a:sym typeface="Nunito Sans"/>
              </a:rPr>
              <a:t>Time for some</a:t>
            </a:r>
            <a:endParaRPr i="1" sz="1800">
              <a:solidFill>
                <a:srgbClr val="CD0046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rgbClr val="CD0046"/>
                </a:solidFill>
                <a:latin typeface="Nunito Sans"/>
                <a:ea typeface="Nunito Sans"/>
                <a:cs typeface="Nunito Sans"/>
                <a:sym typeface="Nunito Sans"/>
              </a:rPr>
              <a:t>C</a:t>
            </a:r>
            <a:r>
              <a:rPr b="1" i="1" lang="en" sz="3000">
                <a:solidFill>
                  <a:srgbClr val="CD0046"/>
                </a:solidFill>
                <a:latin typeface="Nunito Sans"/>
                <a:ea typeface="Nunito Sans"/>
                <a:cs typeface="Nunito Sans"/>
                <a:sym typeface="Nunito Sans"/>
              </a:rPr>
              <a:t>omplex Networks</a:t>
            </a:r>
            <a:r>
              <a:rPr b="1" lang="en">
                <a:solidFill>
                  <a:srgbClr val="CD0046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1">
              <a:solidFill>
                <a:srgbClr val="CD0046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rgbClr val="01949A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</a:t>
            </a:r>
            <a:r>
              <a:rPr i="1" lang="en" sz="4800">
                <a:solidFill>
                  <a:srgbClr val="01949A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imulations</a:t>
            </a:r>
            <a:r>
              <a:rPr b="1" lang="en" sz="4800">
                <a:solidFill>
                  <a:srgbClr val="CD0046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1" sz="4800">
              <a:solidFill>
                <a:srgbClr val="CD004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9"/>
          <p:cNvPicPr preferRelativeResize="0"/>
          <p:nvPr/>
        </p:nvPicPr>
        <p:blipFill rotWithShape="1">
          <a:blip r:embed="rId3">
            <a:alphaModFix/>
          </a:blip>
          <a:srcRect b="5015" l="1047" r="6274" t="0"/>
          <a:stretch/>
        </p:blipFill>
        <p:spPr>
          <a:xfrm>
            <a:off x="1092950" y="242025"/>
            <a:ext cx="7231803" cy="46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9"/>
          <p:cNvSpPr txBox="1"/>
          <p:nvPr/>
        </p:nvSpPr>
        <p:spPr>
          <a:xfrm>
            <a:off x="6998750" y="4486575"/>
            <a:ext cx="200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Shruti Appiah</a:t>
            </a:r>
            <a:endParaRPr b="1" i="1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Telegram: @shrutiappiah1</a:t>
            </a:r>
            <a:endParaRPr i="1" sz="1200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0"/>
          <p:cNvPicPr preferRelativeResize="0"/>
          <p:nvPr/>
        </p:nvPicPr>
        <p:blipFill rotWithShape="1">
          <a:blip r:embed="rId3">
            <a:alphaModFix/>
          </a:blip>
          <a:srcRect b="6550" l="2075" r="1825" t="0"/>
          <a:stretch/>
        </p:blipFill>
        <p:spPr>
          <a:xfrm>
            <a:off x="2199825" y="259875"/>
            <a:ext cx="4744350" cy="462372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0"/>
          <p:cNvSpPr txBox="1"/>
          <p:nvPr/>
        </p:nvSpPr>
        <p:spPr>
          <a:xfrm>
            <a:off x="6998750" y="4486575"/>
            <a:ext cx="200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Shruti Appiah</a:t>
            </a:r>
            <a:endParaRPr b="1" i="1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Telegram: @shrutiappiah1</a:t>
            </a:r>
            <a:endParaRPr i="1" sz="1200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1949A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Research Questions</a:t>
            </a:r>
            <a:endParaRPr i="1">
              <a:solidFill>
                <a:srgbClr val="01949A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254" name="Google Shape;254;p41"/>
          <p:cNvSpPr txBox="1"/>
          <p:nvPr>
            <p:ph idx="1" type="body"/>
          </p:nvPr>
        </p:nvSpPr>
        <p:spPr>
          <a:xfrm>
            <a:off x="311700" y="1152475"/>
            <a:ext cx="8520600" cy="36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AutoNum type="arabicPeriod"/>
            </a:pPr>
            <a:r>
              <a:rPr b="1" lang="en">
                <a:solidFill>
                  <a:srgbClr val="CD0046"/>
                </a:solidFill>
                <a:latin typeface="Nunito Sans"/>
                <a:ea typeface="Nunito Sans"/>
                <a:cs typeface="Nunito Sans"/>
                <a:sym typeface="Nunito Sans"/>
              </a:rPr>
              <a:t>Directed </a:t>
            </a:r>
            <a:r>
              <a:rPr b="1" lang="en">
                <a:solidFill>
                  <a:srgbClr val="CD0046"/>
                </a:solidFill>
                <a:latin typeface="Nunito Sans"/>
                <a:ea typeface="Nunito Sans"/>
                <a:cs typeface="Nunito Sans"/>
                <a:sym typeface="Nunito Sans"/>
              </a:rPr>
              <a:t>interdependency</a:t>
            </a:r>
            <a:r>
              <a:rPr b="1" lang="en">
                <a:solidFill>
                  <a:srgbClr val="CD0046"/>
                </a:solidFill>
                <a:latin typeface="Nunito Sans"/>
                <a:ea typeface="Nunito Sans"/>
                <a:cs typeface="Nunito Sans"/>
                <a:sym typeface="Nunito Sans"/>
              </a:rPr>
              <a:t> graph</a:t>
            </a: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 of blockchain NoN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AutoNum type="arabicPeriod"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How will</a:t>
            </a: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b="1" lang="en">
                <a:solidFill>
                  <a:srgbClr val="CD0046"/>
                </a:solidFill>
                <a:latin typeface="Nunito Sans"/>
                <a:ea typeface="Nunito Sans"/>
                <a:cs typeface="Nunito Sans"/>
                <a:sym typeface="Nunito Sans"/>
              </a:rPr>
              <a:t>cascading failures</a:t>
            </a: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 manifest on a system of many blockchains?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AutoNum type="arabicPeriod"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What are the</a:t>
            </a:r>
            <a:r>
              <a:rPr b="1" lang="en"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b="1" lang="en">
                <a:solidFill>
                  <a:srgbClr val="CD0046"/>
                </a:solidFill>
                <a:latin typeface="Nunito Sans"/>
                <a:ea typeface="Nunito Sans"/>
                <a:cs typeface="Nunito Sans"/>
                <a:sym typeface="Nunito Sans"/>
              </a:rPr>
              <a:t>weak links</a:t>
            </a: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 and nodes?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AutoNum type="arabicPeriod"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What are the </a:t>
            </a:r>
            <a:r>
              <a:rPr b="1" lang="en">
                <a:solidFill>
                  <a:srgbClr val="CD0046"/>
                </a:solidFill>
                <a:latin typeface="Nunito Sans"/>
                <a:ea typeface="Nunito Sans"/>
                <a:cs typeface="Nunito Sans"/>
                <a:sym typeface="Nunito Sans"/>
              </a:rPr>
              <a:t>modes of failure</a:t>
            </a: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?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AutoNum type="arabicPeriod"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How would you define </a:t>
            </a:r>
            <a:r>
              <a:rPr b="1" lang="en">
                <a:solidFill>
                  <a:srgbClr val="CD0046"/>
                </a:solidFill>
                <a:latin typeface="Nunito Sans"/>
                <a:ea typeface="Nunito Sans"/>
                <a:cs typeface="Nunito Sans"/>
                <a:sym typeface="Nunito Sans"/>
              </a:rPr>
              <a:t>resilience</a:t>
            </a: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 for a blockchain NoN?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AutoNum type="arabicPeriod"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How do you </a:t>
            </a:r>
            <a:r>
              <a:rPr b="1" lang="en">
                <a:solidFill>
                  <a:srgbClr val="CD0046"/>
                </a:solidFill>
                <a:latin typeface="Nunito Sans"/>
                <a:ea typeface="Nunito Sans"/>
                <a:cs typeface="Nunito Sans"/>
                <a:sym typeface="Nunito Sans"/>
              </a:rPr>
              <a:t>improve attack survivability</a:t>
            </a: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 for blockchain NoN?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latin typeface="Nunito Sans"/>
                <a:ea typeface="Nunito Sans"/>
                <a:cs typeface="Nunito Sans"/>
                <a:sym typeface="Nunito Sans"/>
              </a:rPr>
              <a:t>NoN = Network of networks</a:t>
            </a:r>
            <a:endParaRPr sz="14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55" name="Google Shape;255;p41"/>
          <p:cNvSpPr txBox="1"/>
          <p:nvPr/>
        </p:nvSpPr>
        <p:spPr>
          <a:xfrm>
            <a:off x="6998750" y="4486575"/>
            <a:ext cx="200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Shruti Appiah</a:t>
            </a:r>
            <a:endParaRPr b="1" i="1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Telegram: @shrutiappiah1</a:t>
            </a:r>
            <a:endParaRPr i="1" sz="1200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442" y="0"/>
            <a:ext cx="663511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7227350" y="4562775"/>
            <a:ext cx="200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Shruti Appiah</a:t>
            </a:r>
            <a:endParaRPr b="1" i="1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Telegram: @shrutiappiah1</a:t>
            </a:r>
            <a:endParaRPr i="1" sz="1200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>
            <p:ph type="ctrTitle"/>
          </p:nvPr>
        </p:nvSpPr>
        <p:spPr>
          <a:xfrm>
            <a:off x="311708" y="335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1949A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Arigatō</a:t>
            </a:r>
            <a:endParaRPr i="1">
              <a:solidFill>
                <a:srgbClr val="01949A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261" name="Google Shape;261;p42"/>
          <p:cNvSpPr txBox="1"/>
          <p:nvPr>
            <p:ph idx="1" type="subTitle"/>
          </p:nvPr>
        </p:nvSpPr>
        <p:spPr>
          <a:xfrm>
            <a:off x="311700" y="3326650"/>
            <a:ext cx="8520600" cy="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D0046"/>
                </a:solidFill>
                <a:latin typeface="Nunito Sans"/>
                <a:ea typeface="Nunito Sans"/>
                <a:cs typeface="Nunito Sans"/>
                <a:sym typeface="Nunito Sans"/>
              </a:rPr>
              <a:t>Shruti Appiah</a:t>
            </a:r>
            <a:endParaRPr b="1">
              <a:solidFill>
                <a:srgbClr val="CD0046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Nunito Sans SemiBold"/>
                <a:ea typeface="Nunito Sans SemiBold"/>
                <a:cs typeface="Nunito Sans SemiBold"/>
                <a:sym typeface="Nunito Sans SemiBold"/>
                <a:hlinkClick r:id="rId3"/>
              </a:rPr>
              <a:t>shruti.appiah@gmail.com</a:t>
            </a:r>
            <a:endParaRPr sz="2400">
              <a:latin typeface="Nunito Sans SemiBold"/>
              <a:ea typeface="Nunito Sans SemiBold"/>
              <a:cs typeface="Nunito Sans SemiBold"/>
              <a:sym typeface="Nunito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Nunito Sans SemiBold"/>
                <a:ea typeface="Nunito Sans SemiBold"/>
                <a:cs typeface="Nunito Sans SemiBold"/>
                <a:sym typeface="Nunito Sans SemiBold"/>
              </a:rPr>
              <a:t>Telegram: @shrutiappiah1</a:t>
            </a:r>
            <a:endParaRPr sz="2400">
              <a:latin typeface="Nunito Sans SemiBold"/>
              <a:ea typeface="Nunito Sans SemiBold"/>
              <a:cs typeface="Nunito Sans SemiBold"/>
              <a:sym typeface="Nunito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Characterize a single network</a:t>
            </a:r>
            <a:endParaRPr/>
          </a:p>
        </p:txBody>
      </p:sp>
      <p:sp>
        <p:nvSpPr>
          <p:cNvPr id="272" name="Google Shape;272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resilience &amp; robustness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Connectivity vs. dependency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Approximate network of blockchains to a generalized family of networks that interdependent blockchain DeFi networks can be abstracted to</a:t>
            </a:r>
            <a:endParaRPr/>
          </a:p>
        </p:txBody>
      </p:sp>
      <p:sp>
        <p:nvSpPr>
          <p:cNvPr id="278" name="Google Shape;278;p45"/>
          <p:cNvSpPr txBox="1"/>
          <p:nvPr>
            <p:ph idx="1" type="body"/>
          </p:nvPr>
        </p:nvSpPr>
        <p:spPr>
          <a:xfrm>
            <a:off x="311700" y="2007225"/>
            <a:ext cx="8520600" cy="25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Erdos-Renyi network: Poisson distribution (random network)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Barabasi-Albert: Scale free, 80:20, power law distribution (preferential attachment)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Display unexpected degree of robustness. Error tolerant.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However, extremely vulnerable to attacks. Attack intolerant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5"/>
          <p:cNvSpPr txBox="1"/>
          <p:nvPr/>
        </p:nvSpPr>
        <p:spPr>
          <a:xfrm>
            <a:off x="193875" y="4584675"/>
            <a:ext cx="32160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R. Albert, H. Jeong, A.L. Barabási </a:t>
            </a:r>
            <a:r>
              <a:rPr lang="en" sz="1100">
                <a:solidFill>
                  <a:srgbClr val="999999"/>
                </a:solidFill>
              </a:rPr>
              <a:t> (2000)</a:t>
            </a:r>
            <a:endParaRPr sz="11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Error and attack tolerance of complex networks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Resilience of a single network</a:t>
            </a:r>
            <a:endParaRPr/>
          </a:p>
        </p:txBody>
      </p:sp>
      <p:sp>
        <p:nvSpPr>
          <p:cNvPr id="285" name="Google Shape;28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resilience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Distance from bifurcation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Bounce back to stability after external perturbations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Self-stabilization from poorly configured initial conditions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Resilience to node removal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Elasticity (stretching two nodes apart doesn’t cause them to break) eg. epidemic networks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Speed of spread (of information, malicious code, downtime) across the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Fault tolerance (if one node goes down, do the others remain intact?)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Network of networks (NoN)</a:t>
            </a:r>
            <a:endParaRPr/>
          </a:p>
        </p:txBody>
      </p:sp>
      <p:sp>
        <p:nvSpPr>
          <p:cNvPr id="291" name="Google Shape;291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the networks connected?</a:t>
            </a:r>
            <a:endParaRPr/>
          </a:p>
          <a:p>
            <a:pPr indent="-298450" lvl="0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/>
              <a:t>Topology: Partial/full/single connection (bowtie)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/>
              <a:t>Dimensions of dependency: Identify spatial vs temporal interdependencies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/>
              <a:t>Layers: Single/Multi-layered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/>
              <a:t>Feedback: </a:t>
            </a:r>
            <a:r>
              <a:rPr lang="en"/>
              <a:t>Loopful/loopless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/>
              <a:t>Direction of dependency: Uni/bidirectional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/>
              <a:t>Network of networks structure: Chain/star/tree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</a:t>
            </a:r>
            <a:r>
              <a:rPr lang="en"/>
              <a:t>Resilience</a:t>
            </a:r>
            <a:r>
              <a:rPr lang="en"/>
              <a:t> of network of networks</a:t>
            </a:r>
            <a:endParaRPr/>
          </a:p>
        </p:txBody>
      </p:sp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</a:rPr>
              <a:t>Error tolerance</a:t>
            </a:r>
            <a:endParaRPr i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How intact the diameter of the network stays when a small fraction of nodes are removed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i="1" lang="en">
                <a:solidFill>
                  <a:schemeClr val="dk1"/>
                </a:solidFill>
              </a:rPr>
              <a:t>Low for exponential networks and ER networks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i="1" lang="en">
                <a:solidFill>
                  <a:schemeClr val="dk1"/>
                </a:solidFill>
              </a:rPr>
              <a:t>High for scale-free networks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</a:rPr>
              <a:t>Network fragmentation</a:t>
            </a:r>
            <a:endParaRPr i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Clusters of nodes get separated from the main network as nodes are removed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i="1" lang="en">
                <a:solidFill>
                  <a:schemeClr val="dk1"/>
                </a:solidFill>
              </a:rPr>
              <a:t>Low for scale-free networks (topologically stable). Remain intact despite nodes being isolated through random failures.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i="1" lang="en">
                <a:solidFill>
                  <a:schemeClr val="dk1"/>
                </a:solidFill>
              </a:rPr>
              <a:t>Quite high for exponential networks. They catastrophically fragment as nodes get isolated.</a:t>
            </a:r>
            <a:endParaRPr i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</a:rPr>
              <a:t>Attack survivability</a:t>
            </a:r>
            <a:endParaRPr i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Informed agent deliberately tries to damage network by taking down highest degree nodes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i="1" lang="en">
                <a:solidFill>
                  <a:schemeClr val="dk1"/>
                </a:solidFill>
              </a:rPr>
              <a:t>High for ER and exponential networks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i="1" lang="en">
                <a:solidFill>
                  <a:schemeClr val="dk1"/>
                </a:solidFill>
              </a:rPr>
              <a:t>Low for scale-free networks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 of RISK</a:t>
            </a:r>
            <a:endParaRPr/>
          </a:p>
        </p:txBody>
      </p:sp>
      <p:sp>
        <p:nvSpPr>
          <p:cNvPr id="313" name="Google Shape;313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Where are the weak links?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Centralized exchanges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Custodians of large volumes of tokens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Highly relied on components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Eg. MakerDAO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Hacking attack on smart contracts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One of </a:t>
            </a:r>
            <a:r>
              <a:rPr lang="en"/>
              <a:t>collateralized</a:t>
            </a:r>
            <a:r>
              <a:rPr lang="en"/>
              <a:t> assets experiences a black swan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Competition takes over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Pricing errors, causing participants to lose confidence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Failure of centralized </a:t>
            </a:r>
            <a:r>
              <a:rPr lang="en"/>
              <a:t>infrastructure</a:t>
            </a:r>
            <a:r>
              <a:rPr lang="en"/>
              <a:t> aka Maker Foundation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881925" y="4196150"/>
            <a:ext cx="313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Japan rail network</a:t>
            </a:r>
            <a:endParaRPr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825" y="322563"/>
            <a:ext cx="3650250" cy="387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613" y="502150"/>
            <a:ext cx="3269225" cy="351442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>
            <p:ph type="title"/>
          </p:nvPr>
        </p:nvSpPr>
        <p:spPr>
          <a:xfrm>
            <a:off x="4642050" y="4196150"/>
            <a:ext cx="433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Japan electricity network</a:t>
            </a:r>
            <a:endParaRPr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7119450" y="4570800"/>
            <a:ext cx="200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Shruti Appiah</a:t>
            </a:r>
            <a:endParaRPr b="1" i="1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Telegram: @shrutiappiah1</a:t>
            </a:r>
            <a:endParaRPr i="1" sz="1200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319" name="Google Shape;319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will cascading failures on a networked system of many blockchains look like?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are the weak links and nodes?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are the modes of failure?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would you define resilience for a blockchain network of networks?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do you improve attack survivability for blockchain network of networks?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3"/>
          <p:cNvSpPr txBox="1"/>
          <p:nvPr>
            <p:ph type="title"/>
          </p:nvPr>
        </p:nvSpPr>
        <p:spPr>
          <a:xfrm>
            <a:off x="311700" y="212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Theory vs. simulation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Cascading failures in two partially interdependent Erdos-Renyi networks</a:t>
            </a:r>
            <a:endParaRPr sz="1800"/>
          </a:p>
        </p:txBody>
      </p:sp>
      <p:pic>
        <p:nvPicPr>
          <p:cNvPr id="325" name="Google Shape;3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074" y="1263825"/>
            <a:ext cx="4024604" cy="32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3"/>
          <p:cNvSpPr txBox="1"/>
          <p:nvPr/>
        </p:nvSpPr>
        <p:spPr>
          <a:xfrm>
            <a:off x="193875" y="4584675"/>
            <a:ext cx="32160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J. Gao, et al. (2011)</a:t>
            </a:r>
            <a:endParaRPr sz="11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Networks formed from interdependent networks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/>
          <p:nvPr>
            <p:ph type="title"/>
          </p:nvPr>
        </p:nvSpPr>
        <p:spPr>
          <a:xfrm>
            <a:off x="311700" y="292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Nunito Sans Black"/>
                <a:ea typeface="Nunito Sans Black"/>
                <a:cs typeface="Nunito Sans Black"/>
                <a:sym typeface="Nunito Sans Black"/>
              </a:rPr>
              <a:t>Research working groups</a:t>
            </a:r>
            <a:endParaRPr sz="2400"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32" name="Google Shape;332;p54"/>
          <p:cNvSpPr/>
          <p:nvPr/>
        </p:nvSpPr>
        <p:spPr>
          <a:xfrm>
            <a:off x="2662200" y="959925"/>
            <a:ext cx="1841100" cy="1857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4"/>
          <p:cNvSpPr/>
          <p:nvPr/>
        </p:nvSpPr>
        <p:spPr>
          <a:xfrm>
            <a:off x="2662200" y="2969600"/>
            <a:ext cx="1841100" cy="1857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4"/>
          <p:cNvSpPr/>
          <p:nvPr/>
        </p:nvSpPr>
        <p:spPr>
          <a:xfrm>
            <a:off x="4663950" y="959925"/>
            <a:ext cx="1841100" cy="1857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4"/>
          <p:cNvSpPr/>
          <p:nvPr/>
        </p:nvSpPr>
        <p:spPr>
          <a:xfrm>
            <a:off x="4663950" y="2969600"/>
            <a:ext cx="1841100" cy="1857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4"/>
          <p:cNvSpPr txBox="1"/>
          <p:nvPr/>
        </p:nvSpPr>
        <p:spPr>
          <a:xfrm>
            <a:off x="2939850" y="1245625"/>
            <a:ext cx="12858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Complex Network of Networks</a:t>
            </a:r>
            <a:endParaRPr b="1" sz="18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7" name="Google Shape;337;p54"/>
          <p:cNvSpPr txBox="1"/>
          <p:nvPr/>
        </p:nvSpPr>
        <p:spPr>
          <a:xfrm>
            <a:off x="4640700" y="1563500"/>
            <a:ext cx="18876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Road to under</a:t>
            </a:r>
            <a:endParaRPr b="1" sz="18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c</a:t>
            </a:r>
            <a:r>
              <a:rPr b="1" lang="en"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ollateralization</a:t>
            </a:r>
            <a:endParaRPr b="1" sz="18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8" name="Google Shape;338;p54"/>
          <p:cNvSpPr txBox="1"/>
          <p:nvPr/>
        </p:nvSpPr>
        <p:spPr>
          <a:xfrm>
            <a:off x="2615700" y="3359025"/>
            <a:ext cx="18876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Resilience </a:t>
            </a:r>
            <a:endParaRPr b="1" sz="18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&amp;</a:t>
            </a:r>
            <a:endParaRPr b="1" sz="18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Risk Mitigation</a:t>
            </a:r>
            <a:endParaRPr b="1" sz="18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9" name="Google Shape;339;p54"/>
          <p:cNvSpPr txBox="1"/>
          <p:nvPr/>
        </p:nvSpPr>
        <p:spPr>
          <a:xfrm>
            <a:off x="4640700" y="3509750"/>
            <a:ext cx="18876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Propose a research topic!</a:t>
            </a:r>
            <a:endParaRPr b="1" sz="18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45" name="Google Shape;345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https://arxiv.org/pdf/1603.07257.pdf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https://arxiv.org/pdf/1012.0206.pdf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Good one: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https://www.researchgate.net/publication/253942636_Networks_formed_by_interdependent_networks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https://arxiv.org/pdf/cond-mat/0008064.pdf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https://link.springer.com/content/pdf/10.1007%2F978-3-319-20591-5_8.pdf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https://medium.com/coinmonks/defi-what-it-is-and-isnt-part-1-f7d7e7afee16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942" y="0"/>
            <a:ext cx="765706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6998750" y="4486575"/>
            <a:ext cx="200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Shruti Appiah</a:t>
            </a:r>
            <a:endParaRPr b="1" i="1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Telegram: @shrutiappiah1</a:t>
            </a:r>
            <a:endParaRPr i="1" sz="1200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ctrTitle"/>
          </p:nvPr>
        </p:nvSpPr>
        <p:spPr>
          <a:xfrm>
            <a:off x="311708" y="2967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D0046"/>
                </a:solidFill>
                <a:latin typeface="Nunito Sans"/>
                <a:ea typeface="Nunito Sans"/>
                <a:cs typeface="Nunito Sans"/>
                <a:sym typeface="Nunito Sans"/>
              </a:rPr>
              <a:t>1</a:t>
            </a:r>
            <a:endParaRPr>
              <a:solidFill>
                <a:srgbClr val="CD004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1778700" y="2349350"/>
            <a:ext cx="558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949A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Approximate to generalized family of networks</a:t>
            </a:r>
            <a:endParaRPr>
              <a:solidFill>
                <a:srgbClr val="01949A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310" y="137151"/>
            <a:ext cx="4293375" cy="42806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2622950" y="4417800"/>
            <a:ext cx="18552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CD0046"/>
                </a:solidFill>
                <a:latin typeface="Nunito Sans"/>
                <a:ea typeface="Nunito Sans"/>
                <a:cs typeface="Nunito Sans"/>
                <a:sym typeface="Nunito Sans"/>
              </a:rPr>
              <a:t>Erdős-Rényi </a:t>
            </a:r>
            <a:endParaRPr i="1">
              <a:solidFill>
                <a:srgbClr val="CD0046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Random network</a:t>
            </a:r>
            <a:endParaRPr b="1" i="1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4661575" y="4417800"/>
            <a:ext cx="18552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CD0046"/>
                </a:solidFill>
                <a:latin typeface="Nunito Sans"/>
                <a:ea typeface="Nunito Sans"/>
                <a:cs typeface="Nunito Sans"/>
                <a:sym typeface="Nunito Sans"/>
              </a:rPr>
              <a:t>Albert-Barabási</a:t>
            </a:r>
            <a:endParaRPr i="1">
              <a:solidFill>
                <a:srgbClr val="CD0046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Scale-free network</a:t>
            </a:r>
            <a:endParaRPr b="1" i="1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6998750" y="4486575"/>
            <a:ext cx="200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Shruti Appiah</a:t>
            </a:r>
            <a:endParaRPr b="1" i="1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Telegram: @shrutiappiah1</a:t>
            </a:r>
            <a:endParaRPr i="1" sz="1200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ctrTitle"/>
          </p:nvPr>
        </p:nvSpPr>
        <p:spPr>
          <a:xfrm>
            <a:off x="311708" y="2967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D0046"/>
                </a:solidFill>
                <a:latin typeface="Nunito Sans"/>
                <a:ea typeface="Nunito Sans"/>
                <a:cs typeface="Nunito Sans"/>
                <a:sym typeface="Nunito Sans"/>
              </a:rPr>
              <a:t>2</a:t>
            </a:r>
            <a:endParaRPr>
              <a:solidFill>
                <a:srgbClr val="CD004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3" name="Google Shape;103;p20"/>
          <p:cNvSpPr txBox="1"/>
          <p:nvPr>
            <p:ph idx="1" type="subTitle"/>
          </p:nvPr>
        </p:nvSpPr>
        <p:spPr>
          <a:xfrm>
            <a:off x="1778700" y="2349350"/>
            <a:ext cx="558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949A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Characterize single network</a:t>
            </a:r>
            <a:endParaRPr>
              <a:solidFill>
                <a:srgbClr val="01949A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669"/>
            <a:ext cx="9144002" cy="484816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6998750" y="4486575"/>
            <a:ext cx="200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Shruti Appiah</a:t>
            </a:r>
            <a:endParaRPr b="1" i="1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1949A"/>
                </a:solidFill>
                <a:latin typeface="Nunito Sans"/>
                <a:ea typeface="Nunito Sans"/>
                <a:cs typeface="Nunito Sans"/>
                <a:sym typeface="Nunito Sans"/>
              </a:rPr>
              <a:t>Telegram: @shrutiappiah1</a:t>
            </a:r>
            <a:endParaRPr i="1" sz="1200">
              <a:solidFill>
                <a:srgbClr val="01949A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2" name="Google Shape;112;p21"/>
          <p:cNvSpPr/>
          <p:nvPr/>
        </p:nvSpPr>
        <p:spPr>
          <a:xfrm>
            <a:off x="193875" y="2976625"/>
            <a:ext cx="2098500" cy="144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75" y="3016514"/>
            <a:ext cx="2098502" cy="1470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